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0050" y="239168"/>
            <a:ext cx="6690446" cy="45038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Областное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государственное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автономное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профессиональное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образовательное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учреждение</a:t>
            </a:r>
            <a:endParaRPr sz="1200" b="0" i="0" dirty="0">
              <a:solidFill>
                <a:srgbClr val="4F4E52"/>
              </a:solidFill>
              <a:latin typeface="Matura MT Script Capitals" panose="03020802060602070202" pitchFamily="66" charset="0"/>
              <a:ea typeface="Anonymous Pro" panose="02060609030202000504" pitchFamily="49" charset="0"/>
            </a:endParaRPr>
          </a:p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«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Белгородский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техникум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общественного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 </a:t>
            </a:r>
            <a:r>
              <a:rPr sz="1200" b="0" i="0" dirty="0" err="1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питания</a:t>
            </a:r>
            <a:r>
              <a:rPr sz="1200" b="0" i="0" dirty="0">
                <a:solidFill>
                  <a:srgbClr val="4F4E52"/>
                </a:solidFill>
                <a:latin typeface="Matura MT Script Capitals" panose="03020802060602070202" pitchFamily="66" charset="0"/>
                <a:ea typeface="Anonymous Pro" panose="02060609030202000504" pitchFamily="49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216" y="2194560"/>
            <a:ext cx="6400800" cy="28346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600" b="0" i="0" dirty="0">
                <a:solidFill>
                  <a:srgbClr val="1C1C1F"/>
                </a:solidFill>
                <a:latin typeface="Georgia"/>
              </a:rPr>
              <a:t>ОСОБЕННОСТИ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600" b="0" i="0" dirty="0">
                <a:solidFill>
                  <a:srgbClr val="1C1C1F"/>
                </a:solidFill>
                <a:latin typeface="Georgia"/>
              </a:rPr>
              <a:t>ПРОВЕДЕНИЯ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600" b="0" i="0" dirty="0">
                <a:solidFill>
                  <a:srgbClr val="1C1C1F"/>
                </a:solidFill>
                <a:latin typeface="Georgia"/>
              </a:rPr>
              <a:t>САМОАНАЛИЗА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600" b="0" i="0" dirty="0">
                <a:solidFill>
                  <a:srgbClr val="1C1C1F"/>
                </a:solidFill>
                <a:latin typeface="Georgia"/>
              </a:rPr>
              <a:t>ОТКРЫТОГО УРОКА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400" y="4539996"/>
            <a:ext cx="4502816" cy="1032077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2000" b="0" i="0" dirty="0">
                <a:solidFill>
                  <a:srgbClr val="4F4E52"/>
                </a:solidFill>
                <a:latin typeface="Matura MT Script Capitals" panose="03020802060602070202" pitchFamily="66" charset="0"/>
              </a:rPr>
              <a:t>в </a:t>
            </a:r>
            <a:r>
              <a:rPr sz="2000" b="0" i="0" dirty="0" err="1">
                <a:solidFill>
                  <a:srgbClr val="4F4E52"/>
                </a:solidFill>
                <a:latin typeface="Matura MT Script Capitals" panose="03020802060602070202" pitchFamily="66" charset="0"/>
              </a:rPr>
              <a:t>рамках</a:t>
            </a:r>
            <a:r>
              <a:rPr sz="2000" b="0" i="0" dirty="0">
                <a:solidFill>
                  <a:srgbClr val="4F4E52"/>
                </a:solidFill>
                <a:latin typeface="Matura MT Script Capitals" panose="03020802060602070202" pitchFamily="66" charset="0"/>
              </a:rPr>
              <a:t> </a:t>
            </a:r>
            <a:r>
              <a:rPr sz="2000" b="0" i="0" dirty="0" err="1" smtClean="0">
                <a:solidFill>
                  <a:srgbClr val="4F4E52"/>
                </a:solidFill>
                <a:latin typeface="Matura MT Script Capitals" panose="03020802060602070202" pitchFamily="66" charset="0"/>
              </a:rPr>
              <a:t>конкурса</a:t>
            </a:r>
            <a:r>
              <a:rPr sz="2000" b="0" i="0" dirty="0" smtClean="0">
                <a:solidFill>
                  <a:srgbClr val="4F4E52"/>
                </a:solidFill>
                <a:latin typeface="Matura MT Script Capitals" panose="03020802060602070202" pitchFamily="66" charset="0"/>
              </a:rPr>
              <a:t> </a:t>
            </a:r>
            <a:r>
              <a:rPr sz="2000" b="0" i="0" dirty="0" err="1">
                <a:solidFill>
                  <a:srgbClr val="4F4E52"/>
                </a:solidFill>
                <a:latin typeface="Matura MT Script Capitals" panose="03020802060602070202" pitchFamily="66" charset="0"/>
              </a:rPr>
              <a:t>профессионального</a:t>
            </a:r>
            <a:r>
              <a:rPr sz="2000" b="0" i="0" dirty="0">
                <a:solidFill>
                  <a:srgbClr val="4F4E52"/>
                </a:solidFill>
                <a:latin typeface="Matura MT Script Capitals" panose="03020802060602070202" pitchFamily="66" charset="0"/>
              </a:rPr>
              <a:t> </a:t>
            </a:r>
            <a:r>
              <a:rPr sz="2000" b="0" i="0" dirty="0" err="1">
                <a:solidFill>
                  <a:srgbClr val="4F4E52"/>
                </a:solidFill>
                <a:latin typeface="Matura MT Script Capitals" panose="03020802060602070202" pitchFamily="66" charset="0"/>
              </a:rPr>
              <a:t>мастерства</a:t>
            </a:r>
            <a:endParaRPr sz="2000" b="0" i="0" dirty="0">
              <a:solidFill>
                <a:srgbClr val="4F4E52"/>
              </a:solidFill>
              <a:latin typeface="Matura MT Script Capitals" panose="03020802060602070202" pitchFamily="66" charset="0"/>
            </a:endParaRPr>
          </a:p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2000" b="0" i="0" dirty="0">
                <a:solidFill>
                  <a:srgbClr val="4F4E52"/>
                </a:solidFill>
                <a:latin typeface="Matura MT Script Capitals" panose="03020802060602070202" pitchFamily="66" charset="0"/>
              </a:rPr>
              <a:t>«</a:t>
            </a:r>
            <a:r>
              <a:rPr sz="2000" b="0" i="0" dirty="0" err="1">
                <a:solidFill>
                  <a:srgbClr val="4F4E52"/>
                </a:solidFill>
                <a:latin typeface="Matura MT Script Capitals" panose="03020802060602070202" pitchFamily="66" charset="0"/>
              </a:rPr>
              <a:t>Мастер</a:t>
            </a:r>
            <a:r>
              <a:rPr sz="2000" b="0" i="0" dirty="0">
                <a:solidFill>
                  <a:srgbClr val="4F4E52"/>
                </a:solidFill>
                <a:latin typeface="Matura MT Script Capitals" panose="03020802060602070202" pitchFamily="66" charset="0"/>
              </a:rPr>
              <a:t> </a:t>
            </a:r>
            <a:r>
              <a:rPr sz="2000" b="0" i="0" dirty="0" err="1" smtClean="0">
                <a:solidFill>
                  <a:srgbClr val="4F4E52"/>
                </a:solidFill>
                <a:latin typeface="Matura MT Script Capitals" panose="03020802060602070202" pitchFamily="66" charset="0"/>
              </a:rPr>
              <a:t>года</a:t>
            </a:r>
            <a:r>
              <a:rPr sz="2000" b="0" i="0" dirty="0" smtClean="0">
                <a:solidFill>
                  <a:srgbClr val="4F4E52"/>
                </a:solidFill>
                <a:latin typeface="Matura MT Script Capitals" panose="03020802060602070202" pitchFamily="66" charset="0"/>
              </a:rPr>
              <a:t>»</a:t>
            </a:r>
            <a:endParaRPr sz="2000" b="0" i="0" dirty="0">
              <a:solidFill>
                <a:srgbClr val="4F4E52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1600" y="2205644"/>
            <a:ext cx="2834640" cy="36576"/>
          </a:xfrm>
          <a:prstGeom prst="rect">
            <a:avLst/>
          </a:prstGeom>
          <a:solidFill>
            <a:srgbClr val="F6BED3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 dirty="0">
                <a:solidFill>
                  <a:srgbClr val="69686C"/>
                </a:solidFill>
                <a:latin typeface="Arial Narrow"/>
              </a:rPr>
              <a:t>МАСТЕР ГОДА • </a:t>
            </a:r>
            <a:r>
              <a:rPr sz="850" b="0" i="0" dirty="0" err="1">
                <a:solidFill>
                  <a:srgbClr val="69686C"/>
                </a:solidFill>
                <a:latin typeface="Arial Narrow"/>
              </a:rPr>
              <a:t>самоанализ</a:t>
            </a:r>
            <a:r>
              <a:rPr sz="850" b="0" i="0" dirty="0">
                <a:solidFill>
                  <a:srgbClr val="69686C"/>
                </a:solidFill>
                <a:latin typeface="Arial Narrow"/>
              </a:rPr>
              <a:t> </a:t>
            </a:r>
            <a:r>
              <a:rPr sz="850" b="0" i="0" dirty="0" err="1">
                <a:solidFill>
                  <a:srgbClr val="69686C"/>
                </a:solidFill>
                <a:latin typeface="Arial Narrow"/>
              </a:rPr>
              <a:t>открытого</a:t>
            </a:r>
            <a:r>
              <a:rPr sz="850" b="0" i="0" dirty="0">
                <a:solidFill>
                  <a:srgbClr val="69686C"/>
                </a:solidFill>
                <a:latin typeface="Arial Narrow"/>
              </a:rPr>
              <a:t> </a:t>
            </a:r>
            <a:r>
              <a:rPr sz="850" b="0" i="0" dirty="0" err="1">
                <a:solidFill>
                  <a:srgbClr val="69686C"/>
                </a:solidFill>
                <a:latin typeface="Arial Narrow"/>
              </a:rPr>
              <a:t>урока</a:t>
            </a:r>
            <a:endParaRPr sz="850" b="0" i="0" dirty="0">
              <a:solidFill>
                <a:srgbClr val="69686C"/>
              </a:solidFill>
              <a:latin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197" y="2471144"/>
            <a:ext cx="3006621" cy="3766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46" y="136318"/>
            <a:ext cx="1661246" cy="1783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7421"/>
          <a:stretch/>
        </p:blipFill>
        <p:spPr>
          <a:xfrm>
            <a:off x="7886383" y="502920"/>
            <a:ext cx="2304097" cy="17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0_p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66928"/>
            <a:ext cx="4251960" cy="1463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000" b="0" i="0">
                <a:solidFill>
                  <a:srgbClr val="1C1C1F"/>
                </a:solidFill>
                <a:latin typeface="Georgia"/>
              </a:rPr>
              <a:t>КРИТЕРИИ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000" b="0" i="0">
                <a:solidFill>
                  <a:srgbClr val="1C1C1F"/>
                </a:solidFill>
                <a:latin typeface="Georgia"/>
              </a:rPr>
              <a:t>ВЫСОКОГО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000" b="0" i="0">
                <a:solidFill>
                  <a:srgbClr val="1C1C1F"/>
                </a:solidFill>
                <a:latin typeface="Georgia"/>
              </a:rPr>
              <a:t>УРОВНЯ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148840"/>
            <a:ext cx="4045077" cy="861822"/>
          </a:xfrm>
          <a:prstGeom prst="roundRect">
            <a:avLst/>
          </a:prstGeom>
          <a:solidFill>
            <a:srgbClr val="D7C9F5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40664" y="2440412"/>
            <a:ext cx="3935349" cy="30610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Что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оценивается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49165" y="2148840"/>
            <a:ext cx="6753987" cy="861822"/>
          </a:xfrm>
          <a:prstGeom prst="roundRect">
            <a:avLst/>
          </a:prstGeom>
          <a:solidFill>
            <a:srgbClr val="C1DCF0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694301" y="2426696"/>
            <a:ext cx="6644258" cy="30610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Признаки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высокого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уровня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028950"/>
            <a:ext cx="4045077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58952" y="3337348"/>
            <a:ext cx="3917060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Профессиональная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лексика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49165" y="3028950"/>
            <a:ext cx="6753987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822317" y="3195867"/>
            <a:ext cx="6625970" cy="58285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2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Использование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терминологии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ФГОС,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компетентностного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подхода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педагогических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технологий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3909060"/>
            <a:ext cx="4045077" cy="86182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58952" y="4217458"/>
            <a:ext cx="3917060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Временная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компетентность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49165" y="3909060"/>
            <a:ext cx="6753987" cy="86182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822317" y="4217233"/>
            <a:ext cx="6625970" cy="30033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2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Соблюдение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регламента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при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полном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раскрытии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всех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блоков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" y="4789170"/>
            <a:ext cx="4045077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58952" y="5097568"/>
            <a:ext cx="3917060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Самокритичность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49165" y="4789170"/>
            <a:ext cx="6753987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822317" y="5097343"/>
            <a:ext cx="6625970" cy="30033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2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Конструктивный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анализ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недочетов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с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предложением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путей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их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устранения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1_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94360"/>
            <a:ext cx="3474720" cy="105156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400" b="0" i="0">
                <a:solidFill>
                  <a:srgbClr val="1C1C1F"/>
                </a:solidFill>
                <a:latin typeface="Georgia"/>
              </a:rPr>
              <a:t>ТИПИЧНЫЕ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400" b="0" i="0">
                <a:solidFill>
                  <a:srgbClr val="1C1C1F"/>
                </a:solidFill>
                <a:latin typeface="Georgia"/>
              </a:rPr>
              <a:t>ОШИБКИ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" y="2395728"/>
            <a:ext cx="4983480" cy="74980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932688" y="2542032"/>
            <a:ext cx="365760" cy="36576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32688" y="2596896"/>
            <a:ext cx="365760" cy="2926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50" b="1" i="0">
                <a:solidFill>
                  <a:srgbClr val="1C1C1F"/>
                </a:solidFill>
                <a:latin typeface="Arial Narrow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5607" y="2523744"/>
            <a:ext cx="4069080" cy="43891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270" b="0" i="0">
                <a:solidFill>
                  <a:srgbClr val="1C1C1F"/>
                </a:solidFill>
                <a:latin typeface="Arial Narrow"/>
              </a:rPr>
              <a:t>Пересказ урока вместо анализа: «сначала я сделал то, потом это»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63640" y="2395728"/>
            <a:ext cx="4983480" cy="74980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6419088" y="2542032"/>
            <a:ext cx="365760" cy="36576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19088" y="2596896"/>
            <a:ext cx="365760" cy="2926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50" b="1" i="0">
                <a:solidFill>
                  <a:srgbClr val="1C1C1F"/>
                </a:solidFill>
                <a:latin typeface="Arial Narrow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2007" y="2523744"/>
            <a:ext cx="4069080" cy="43891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270" b="0" i="0">
                <a:solidFill>
                  <a:srgbClr val="1C1C1F"/>
                </a:solidFill>
                <a:latin typeface="Arial Narrow"/>
              </a:rPr>
              <a:t>Отсутствие доказательной базы достижения цели, общие фразы без фактов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" y="3474720"/>
            <a:ext cx="4983480" cy="74980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932688" y="3621024"/>
            <a:ext cx="365760" cy="36576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32688" y="3675887"/>
            <a:ext cx="365760" cy="2926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50" b="1" i="0">
                <a:solidFill>
                  <a:srgbClr val="1C1C1F"/>
                </a:solidFill>
                <a:latin typeface="Arial Narrow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5607" y="3602736"/>
            <a:ext cx="4069080" cy="43891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270" b="0" i="0">
                <a:solidFill>
                  <a:srgbClr val="1C1C1F"/>
                </a:solidFill>
                <a:latin typeface="Arial Narrow"/>
              </a:rPr>
              <a:t>Игнорирование неудачных моментов и отсутствие самокритики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63640" y="3474720"/>
            <a:ext cx="4983480" cy="74980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Oval 17"/>
          <p:cNvSpPr/>
          <p:nvPr/>
        </p:nvSpPr>
        <p:spPr>
          <a:xfrm>
            <a:off x="6419088" y="3621024"/>
            <a:ext cx="365760" cy="36576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419088" y="3675887"/>
            <a:ext cx="365760" cy="2926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50" b="1" i="0">
                <a:solidFill>
                  <a:srgbClr val="1C1C1F"/>
                </a:solidFill>
                <a:latin typeface="Arial Narrow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2007" y="3602736"/>
            <a:ext cx="4069080" cy="43891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270" b="0" i="0">
                <a:solidFill>
                  <a:srgbClr val="1C1C1F"/>
                </a:solidFill>
                <a:latin typeface="Arial Narrow"/>
              </a:rPr>
              <a:t>Несоблюдение регламента: затянутость или чрезмерная краткость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7240" y="4553712"/>
            <a:ext cx="4983480" cy="74980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Oval 21"/>
          <p:cNvSpPr/>
          <p:nvPr/>
        </p:nvSpPr>
        <p:spPr>
          <a:xfrm>
            <a:off x="932688" y="4700016"/>
            <a:ext cx="365760" cy="36576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32688" y="4754880"/>
            <a:ext cx="365760" cy="2926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50" b="1" i="0">
                <a:solidFill>
                  <a:srgbClr val="1C1C1F"/>
                </a:solidFill>
                <a:latin typeface="Arial Narrow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5607" y="4681728"/>
            <a:ext cx="4069080" cy="43891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270" b="0" i="0">
                <a:solidFill>
                  <a:srgbClr val="1C1C1F"/>
                </a:solidFill>
                <a:latin typeface="Arial Narrow"/>
              </a:rPr>
              <a:t>Акцент на действиях педагога вместо деятельности студентов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63640" y="4553712"/>
            <a:ext cx="4983480" cy="74980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Oval 25"/>
          <p:cNvSpPr/>
          <p:nvPr/>
        </p:nvSpPr>
        <p:spPr>
          <a:xfrm>
            <a:off x="6419088" y="4700016"/>
            <a:ext cx="365760" cy="36576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419088" y="4754880"/>
            <a:ext cx="365760" cy="2926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50" b="1" i="0">
                <a:solidFill>
                  <a:srgbClr val="1C1C1F"/>
                </a:solidFill>
                <a:latin typeface="Arial Narrow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22007" y="4681728"/>
            <a:ext cx="4069080" cy="43891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270" b="0" i="0">
                <a:solidFill>
                  <a:srgbClr val="1C1C1F"/>
                </a:solidFill>
                <a:latin typeface="Arial Narrow"/>
              </a:rPr>
              <a:t>Отсутствие связи с требованиями ФГОС и профессиональными стандартами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2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0664" y="1097280"/>
            <a:ext cx="5760720" cy="443484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p12_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24128"/>
            <a:ext cx="5760720" cy="443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7728" y="1234440"/>
            <a:ext cx="4114800" cy="1347613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88000"/>
              </a:lnSpc>
              <a:spcAft>
                <a:spcPts val="200"/>
              </a:spcAft>
            </a:pPr>
            <a:r>
              <a:rPr sz="3100" b="0" i="0" dirty="0">
                <a:solidFill>
                  <a:srgbClr val="1C1C1F"/>
                </a:solidFill>
                <a:latin typeface="Georgia"/>
              </a:rPr>
              <a:t>КОНТЕКСТ</a:t>
            </a:r>
          </a:p>
          <a:p>
            <a:pPr algn="ctr">
              <a:lnSpc>
                <a:spcPct val="88000"/>
              </a:lnSpc>
              <a:spcAft>
                <a:spcPts val="200"/>
              </a:spcAft>
            </a:pPr>
            <a:r>
              <a:rPr sz="3100" b="0" i="0" dirty="0">
                <a:solidFill>
                  <a:srgbClr val="1C1C1F"/>
                </a:solidFill>
                <a:latin typeface="Georgia"/>
              </a:rPr>
              <a:t>ОТКРЫТОГО</a:t>
            </a:r>
          </a:p>
          <a:p>
            <a:pPr algn="ctr">
              <a:lnSpc>
                <a:spcPct val="88000"/>
              </a:lnSpc>
              <a:spcAft>
                <a:spcPts val="200"/>
              </a:spcAft>
            </a:pPr>
            <a:r>
              <a:rPr sz="3100" b="0" i="0" dirty="0">
                <a:solidFill>
                  <a:srgbClr val="1C1C1F"/>
                </a:solidFill>
                <a:latin typeface="Georgia"/>
              </a:rPr>
              <a:t>УРОКА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67728" y="2926080"/>
            <a:ext cx="4069080" cy="22402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269480" y="3246120"/>
            <a:ext cx="3592484" cy="1825884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3000"/>
              </a:lnSpc>
              <a:spcAft>
                <a:spcPts val="200"/>
              </a:spcAft>
            </a:pPr>
            <a:r>
              <a:rPr lang="ru-RU" b="0" i="0" dirty="0" smtClean="0">
                <a:solidFill>
                  <a:srgbClr val="1C1C1F"/>
                </a:solidFill>
                <a:latin typeface="Arial Narrow"/>
              </a:rPr>
              <a:t>Дата проведения: </a:t>
            </a:r>
            <a:r>
              <a:rPr b="0" i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31.03.2026 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г. </a:t>
            </a:r>
            <a:endParaRPr lang="ru-RU" b="0" i="0" dirty="0" smtClean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  <a:p>
            <a:pPr algn="l">
              <a:lnSpc>
                <a:spcPct val="103000"/>
              </a:lnSpc>
              <a:spcAft>
                <a:spcPts val="200"/>
              </a:spcAft>
            </a:pPr>
            <a:r>
              <a:rPr lang="ru-RU" dirty="0" smtClean="0">
                <a:solidFill>
                  <a:srgbClr val="1C1C1F"/>
                </a:solidFill>
                <a:latin typeface="Arial Narrow"/>
              </a:rPr>
              <a:t>Г</a:t>
            </a:r>
            <a:r>
              <a:rPr b="0" i="0" dirty="0" err="1" smtClean="0">
                <a:solidFill>
                  <a:srgbClr val="1C1C1F"/>
                </a:solidFill>
                <a:latin typeface="Arial Narrow"/>
              </a:rPr>
              <a:t>рупп</a:t>
            </a:r>
            <a:r>
              <a:rPr lang="ru-RU" b="0" i="0" dirty="0" smtClean="0">
                <a:solidFill>
                  <a:srgbClr val="1C1C1F"/>
                </a:solidFill>
                <a:latin typeface="Arial Narrow"/>
              </a:rPr>
              <a:t>а:</a:t>
            </a:r>
            <a:r>
              <a:rPr b="0" i="0" dirty="0" smtClean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11 т </a:t>
            </a:r>
            <a:endParaRPr lang="ru-RU" b="0" i="0" dirty="0" smtClean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  <a:p>
            <a:pPr algn="l">
              <a:lnSpc>
                <a:spcPct val="103000"/>
              </a:lnSpc>
              <a:spcAft>
                <a:spcPts val="200"/>
              </a:spcAft>
            </a:pPr>
            <a:r>
              <a:rPr lang="ru-RU" dirty="0" smtClean="0">
                <a:solidFill>
                  <a:srgbClr val="1C1C1F"/>
                </a:solidFill>
                <a:latin typeface="Arial Narrow"/>
              </a:rPr>
              <a:t>Специальность</a:t>
            </a:r>
            <a:r>
              <a:rPr lang="ru-RU" b="0" i="0" dirty="0" smtClean="0">
                <a:solidFill>
                  <a:srgbClr val="1C1C1F"/>
                </a:solidFill>
                <a:latin typeface="Arial Narrow"/>
              </a:rPr>
              <a:t>:</a:t>
            </a:r>
            <a:r>
              <a:rPr b="0" i="0" dirty="0" smtClean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43.02.16 </a:t>
            </a:r>
            <a:r>
              <a:rPr b="0" i="0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Туризм</a:t>
            </a:r>
            <a:r>
              <a:rPr b="0" i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и </a:t>
            </a:r>
            <a:r>
              <a:rPr b="0" i="0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гостеприимство</a:t>
            </a:r>
            <a:r>
              <a:rPr b="0" i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endParaRPr lang="ru-RU" b="0" i="0" dirty="0" smtClean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  <a:p>
            <a:pPr algn="l">
              <a:lnSpc>
                <a:spcPct val="103000"/>
              </a:lnSpc>
              <a:spcAft>
                <a:spcPts val="200"/>
              </a:spcAft>
            </a:pPr>
            <a:r>
              <a:rPr lang="ru-RU" dirty="0" smtClean="0">
                <a:solidFill>
                  <a:srgbClr val="1C1C1F"/>
                </a:solidFill>
                <a:latin typeface="Arial Narrow"/>
              </a:rPr>
              <a:t>База: </a:t>
            </a:r>
            <a:r>
              <a:rPr b="0" i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ОГАПОУ 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«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Белгородский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механико-технологический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колледж</a:t>
            </a:r>
            <a:r>
              <a:rPr b="0" i="0" dirty="0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»</a:t>
            </a:r>
            <a:endParaRPr b="0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3_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594360"/>
            <a:ext cx="2990088" cy="10058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400" b="0" i="0" dirty="0">
                <a:solidFill>
                  <a:srgbClr val="1C1C1F"/>
                </a:solidFill>
                <a:latin typeface="Georgia"/>
              </a:rPr>
              <a:t>ЦЕЛЬ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400" b="0" i="0" dirty="0">
                <a:solidFill>
                  <a:srgbClr val="1C1C1F"/>
                </a:solidFill>
                <a:latin typeface="Georgia"/>
              </a:rPr>
              <a:t>ЗАНЯТИЯ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7240" y="2331720"/>
            <a:ext cx="5029200" cy="114300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978408" y="2660903"/>
            <a:ext cx="411480" cy="41148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78408" y="2715768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>
                <a:solidFill>
                  <a:srgbClr val="1C1C1F"/>
                </a:solidFill>
                <a:latin typeface="Arial Narrow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0" y="2299952"/>
            <a:ext cx="3977639" cy="1179105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познакомиться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с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решениями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международных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конференций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в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годы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Второй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мировой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войны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«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встречами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большой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тройки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»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81927" y="2331720"/>
            <a:ext cx="5029200" cy="114300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6483095" y="2660903"/>
            <a:ext cx="411480" cy="41148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83095" y="2715768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>
                <a:solidFill>
                  <a:srgbClr val="1C1C1F"/>
                </a:solidFill>
                <a:latin typeface="Arial Narrow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9167" y="2590800"/>
            <a:ext cx="3977639" cy="5974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проанализировать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итоги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уроки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Второй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мировой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войны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7240" y="3904487"/>
            <a:ext cx="5029200" cy="114300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978408" y="4233672"/>
            <a:ext cx="411480" cy="41148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78408" y="4288536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>
                <a:solidFill>
                  <a:srgbClr val="1C1C1F"/>
                </a:solidFill>
                <a:latin typeface="Arial Narrow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4480" y="4018143"/>
            <a:ext cx="3977639" cy="88825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рассмотреть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процесс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проведения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международного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военного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трибунала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над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лидерами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фашистской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Германии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81927" y="3904487"/>
            <a:ext cx="5029200" cy="114300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Oval 17"/>
          <p:cNvSpPr/>
          <p:nvPr/>
        </p:nvSpPr>
        <p:spPr>
          <a:xfrm>
            <a:off x="6483095" y="4233672"/>
            <a:ext cx="411480" cy="41148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483095" y="4288536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>
                <a:solidFill>
                  <a:srgbClr val="1C1C1F"/>
                </a:solidFill>
                <a:latin typeface="Arial Narrow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9167" y="4308991"/>
            <a:ext cx="3977639" cy="30655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определить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значение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создания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ООН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4_p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66928"/>
            <a:ext cx="3291840" cy="105156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500" b="0" i="0">
                <a:solidFill>
                  <a:srgbClr val="1C1C1F"/>
                </a:solidFill>
                <a:latin typeface="Georgia"/>
              </a:rPr>
              <a:t>ЗАДАЧИ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500" b="0" i="0">
                <a:solidFill>
                  <a:srgbClr val="1C1C1F"/>
                </a:solidFill>
                <a:latin typeface="Georgia"/>
              </a:rPr>
              <a:t>ЗАНЯТИЯ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21385" y="2759309"/>
            <a:ext cx="3063240" cy="22402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1161288" y="2980944"/>
            <a:ext cx="530352" cy="530352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161288" y="3035808"/>
            <a:ext cx="530352" cy="45719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1" i="0">
                <a:solidFill>
                  <a:srgbClr val="1C1C1F"/>
                </a:solidFill>
                <a:latin typeface="Arial Narrow"/>
              </a:rPr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7798" y="3128767"/>
            <a:ext cx="2468880" cy="306109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Образовательные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872" y="3782082"/>
            <a:ext cx="2423160" cy="793615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освоение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содержания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темы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работа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с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историческим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материалом</a:t>
            </a:r>
            <a:endParaRPr sz="1600"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00016" y="2748252"/>
            <a:ext cx="3063240" cy="22402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4864608" y="2980944"/>
            <a:ext cx="530352" cy="530352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864608" y="3035808"/>
            <a:ext cx="530352" cy="45719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1" i="0">
                <a:solidFill>
                  <a:srgbClr val="1C1C1F"/>
                </a:solidFill>
                <a:latin typeface="Arial Narrow"/>
              </a:rPr>
              <a:t>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6010" y="3137911"/>
            <a:ext cx="2468880" cy="306109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Развивающие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1252" y="3782081"/>
            <a:ext cx="2423160" cy="793615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развитие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анализа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сопоставления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аргументации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поиска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информации</a:t>
            </a:r>
            <a:endParaRPr sz="1600"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21040" y="2743200"/>
            <a:ext cx="3063240" cy="22402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Oval 15"/>
          <p:cNvSpPr/>
          <p:nvPr/>
        </p:nvSpPr>
        <p:spPr>
          <a:xfrm>
            <a:off x="8567928" y="2980944"/>
            <a:ext cx="530352" cy="530352"/>
          </a:xfrm>
          <a:prstGeom prst="ellipse">
            <a:avLst/>
          </a:prstGeom>
          <a:solidFill>
            <a:srgbClr val="D7C9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567928" y="3035808"/>
            <a:ext cx="530352" cy="45719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1" i="0">
                <a:solidFill>
                  <a:srgbClr val="1C1C1F"/>
                </a:solidFill>
                <a:latin typeface="Arial Narrow"/>
              </a:rPr>
              <a:t>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84641" y="3102424"/>
            <a:ext cx="2468880" cy="306109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Воспитательные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1080" y="3852231"/>
            <a:ext cx="2423160" cy="793615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формирование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гражданской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позиции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уважения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к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исторической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памяти</a:t>
            </a:r>
            <a:endParaRPr sz="1600"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5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94360"/>
            <a:ext cx="4206240" cy="7315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500" b="0" i="0">
                <a:solidFill>
                  <a:srgbClr val="1C1C1F"/>
                </a:solidFill>
                <a:latin typeface="Georgia"/>
              </a:rPr>
              <a:t>КОМПЕТЕНЦИИ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2240280"/>
            <a:ext cx="10149840" cy="80467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234440" y="2367018"/>
            <a:ext cx="1051560" cy="39574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2400" b="1" i="0" dirty="0">
                <a:solidFill>
                  <a:srgbClr val="1C1C1F"/>
                </a:solidFill>
                <a:latin typeface="Arial Narrow"/>
              </a:rPr>
              <a:t>ОК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2298192"/>
            <a:ext cx="8001000" cy="5974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организовывать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собственную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деятельность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выбирать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типовые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методы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способы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выполнения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профессиональных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задач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оценивать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их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эффективность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качество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3383280"/>
            <a:ext cx="10149840" cy="80467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234440" y="3510018"/>
            <a:ext cx="1051560" cy="39574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2400" b="1" i="0" dirty="0">
                <a:solidFill>
                  <a:srgbClr val="1C1C1F"/>
                </a:solidFill>
                <a:latin typeface="Arial Narrow"/>
              </a:rPr>
              <a:t>ОК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3441192"/>
            <a:ext cx="8001000" cy="59740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осуществлять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поиск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использование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информации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необходимой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для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эффективного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выполнения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профессиональных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задач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профессионального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личностного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развития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4526280"/>
            <a:ext cx="10149840" cy="80467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234440" y="4653018"/>
            <a:ext cx="1051560" cy="39574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2400" b="1" i="0" dirty="0">
                <a:solidFill>
                  <a:srgbClr val="1C1C1F"/>
                </a:solidFill>
                <a:latin typeface="Arial Narrow"/>
              </a:rPr>
              <a:t>ПК 11.1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4729616"/>
            <a:ext cx="8001000" cy="30655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осуществлять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сбор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обработку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анализ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информации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для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проектирования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баз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данных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6_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94360"/>
            <a:ext cx="4389120" cy="105156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300" b="0" i="0">
                <a:solidFill>
                  <a:srgbClr val="1C1C1F"/>
                </a:solidFill>
                <a:latin typeface="Georgia"/>
              </a:rPr>
              <a:t>ПЛАНИРУЕМЫЕ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300" b="0" i="0">
                <a:solidFill>
                  <a:srgbClr val="1C1C1F"/>
                </a:solidFill>
                <a:latin typeface="Georgia"/>
              </a:rPr>
              <a:t>РЕЗУЛЬТАТЫ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82980" y="2743200"/>
            <a:ext cx="3063240" cy="23317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1097280" y="2980944"/>
            <a:ext cx="475488" cy="475488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97280" y="3035808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300" b="1" i="0">
                <a:solidFill>
                  <a:srgbClr val="1C1C1F"/>
                </a:solidFill>
                <a:latin typeface="Arial Narrow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5648" y="3118104"/>
            <a:ext cx="2468880" cy="320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Предметные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5024" y="3689604"/>
            <a:ext cx="2423160" cy="1179105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знание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исторического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содержания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понимание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значения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международных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решений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64227" y="2743200"/>
            <a:ext cx="3063240" cy="23317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4800600" y="2980944"/>
            <a:ext cx="475488" cy="475488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800600" y="3035808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300" b="1" i="0">
                <a:solidFill>
                  <a:srgbClr val="1C1C1F"/>
                </a:solidFill>
                <a:latin typeface="Arial Narrow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1536" y="3076956"/>
            <a:ext cx="2468880" cy="320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Личностные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8032" y="3753612"/>
            <a:ext cx="2423160" cy="1179105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ценностное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отношение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к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исторической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памяти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гражданской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ответственности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75319" y="2743200"/>
            <a:ext cx="3063240" cy="23317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Oval 15"/>
          <p:cNvSpPr/>
          <p:nvPr/>
        </p:nvSpPr>
        <p:spPr>
          <a:xfrm>
            <a:off x="8503919" y="2980944"/>
            <a:ext cx="475488" cy="475488"/>
          </a:xfrm>
          <a:prstGeom prst="ellipse">
            <a:avLst/>
          </a:prstGeom>
          <a:solidFill>
            <a:srgbClr val="D7C9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503919" y="3035808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300" b="1" i="0">
                <a:solidFill>
                  <a:srgbClr val="1C1C1F"/>
                </a:solidFill>
                <a:latin typeface="Arial Narrow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0" y="3063240"/>
            <a:ext cx="2468880" cy="320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Метапредметные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3919" y="3784972"/>
            <a:ext cx="2423160" cy="888256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регулятивные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коммуникативные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познавательные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действия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7_p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48640"/>
            <a:ext cx="3200400" cy="10058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600" b="0" i="0">
                <a:solidFill>
                  <a:srgbClr val="1C1C1F"/>
                </a:solidFill>
                <a:latin typeface="Georgia"/>
              </a:rPr>
              <a:t>ЭТАПЫ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600" b="0" i="0">
                <a:solidFill>
                  <a:srgbClr val="1C1C1F"/>
                </a:solidFill>
                <a:latin typeface="Georgia"/>
              </a:rPr>
              <a:t>УРОКА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3288" y="1188720"/>
            <a:ext cx="5696712" cy="327782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Последовательность</a:t>
            </a:r>
            <a:r>
              <a:rPr b="1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1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этапов</a:t>
            </a:r>
            <a:r>
              <a:rPr b="1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и </a:t>
            </a:r>
            <a:r>
              <a:rPr b="1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распределение</a:t>
            </a:r>
            <a:r>
              <a:rPr b="1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1" i="0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времени</a:t>
            </a:r>
            <a:endParaRPr b="1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6" y="2057400"/>
            <a:ext cx="22860" cy="3977639"/>
          </a:xfrm>
          <a:prstGeom prst="rect">
            <a:avLst/>
          </a:prstGeom>
          <a:solid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4983480" y="1975104"/>
            <a:ext cx="475488" cy="475488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983480" y="2029968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900" b="1" i="0">
                <a:solidFill>
                  <a:srgbClr val="1C1C1F"/>
                </a:solidFill>
                <a:latin typeface="Arial Narrow"/>
              </a:rPr>
              <a:t>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69280" y="1947672"/>
            <a:ext cx="5760720" cy="5029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852160" y="2057400"/>
            <a:ext cx="3749039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320" b="1" i="0">
                <a:solidFill>
                  <a:srgbClr val="1C1C1F"/>
                </a:solidFill>
                <a:latin typeface="Arial Narrow"/>
              </a:rPr>
              <a:t>Организационный момент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0" y="2057400"/>
            <a:ext cx="123444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2 мин.</a:t>
            </a:r>
          </a:p>
        </p:txBody>
      </p:sp>
      <p:sp>
        <p:nvSpPr>
          <p:cNvPr id="11" name="Oval 10"/>
          <p:cNvSpPr/>
          <p:nvPr/>
        </p:nvSpPr>
        <p:spPr>
          <a:xfrm>
            <a:off x="4983480" y="2560320"/>
            <a:ext cx="475488" cy="475488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983480" y="2615184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900" b="1" i="0">
                <a:solidFill>
                  <a:srgbClr val="1C1C1F"/>
                </a:solidFill>
                <a:latin typeface="Arial Narrow"/>
              </a:rPr>
              <a:t>II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69280" y="2532888"/>
            <a:ext cx="5760720" cy="5029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852160" y="2642616"/>
            <a:ext cx="3749039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320" b="1" i="0">
                <a:solidFill>
                  <a:srgbClr val="1C1C1F"/>
                </a:solidFill>
                <a:latin typeface="Arial Narrow"/>
              </a:rPr>
              <a:t>Повторение изученного материала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01200" y="2642616"/>
            <a:ext cx="123444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5 мин.</a:t>
            </a:r>
          </a:p>
        </p:txBody>
      </p:sp>
      <p:sp>
        <p:nvSpPr>
          <p:cNvPr id="16" name="Oval 15"/>
          <p:cNvSpPr/>
          <p:nvPr/>
        </p:nvSpPr>
        <p:spPr>
          <a:xfrm>
            <a:off x="4983480" y="3145536"/>
            <a:ext cx="475488" cy="475488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983480" y="3200400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900" b="1" i="0">
                <a:solidFill>
                  <a:srgbClr val="1C1C1F"/>
                </a:solidFill>
                <a:latin typeface="Arial Narrow"/>
              </a:rPr>
              <a:t>III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9280" y="3118104"/>
            <a:ext cx="5760720" cy="5029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5852160" y="3227832"/>
            <a:ext cx="3749039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320" b="1" i="0">
                <a:solidFill>
                  <a:srgbClr val="1C1C1F"/>
                </a:solidFill>
                <a:latin typeface="Arial Narrow"/>
              </a:rPr>
              <a:t>Изучение нового материала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01200" y="3227832"/>
            <a:ext cx="123444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25 мин.</a:t>
            </a:r>
          </a:p>
        </p:txBody>
      </p:sp>
      <p:sp>
        <p:nvSpPr>
          <p:cNvPr id="21" name="Oval 20"/>
          <p:cNvSpPr/>
          <p:nvPr/>
        </p:nvSpPr>
        <p:spPr>
          <a:xfrm>
            <a:off x="4983480" y="3730752"/>
            <a:ext cx="475488" cy="475488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983480" y="3785615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900" b="1" i="0">
                <a:solidFill>
                  <a:srgbClr val="1C1C1F"/>
                </a:solidFill>
                <a:latin typeface="Arial Narrow"/>
              </a:rPr>
              <a:t>IV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69280" y="3703320"/>
            <a:ext cx="5760720" cy="5029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852160" y="3813048"/>
            <a:ext cx="3749039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320" b="1" i="0">
                <a:solidFill>
                  <a:srgbClr val="1C1C1F"/>
                </a:solidFill>
                <a:latin typeface="Arial Narrow"/>
              </a:rPr>
              <a:t>Закрепление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0" y="3813048"/>
            <a:ext cx="123444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4 мин.</a:t>
            </a:r>
          </a:p>
        </p:txBody>
      </p:sp>
      <p:sp>
        <p:nvSpPr>
          <p:cNvPr id="26" name="Oval 25"/>
          <p:cNvSpPr/>
          <p:nvPr/>
        </p:nvSpPr>
        <p:spPr>
          <a:xfrm>
            <a:off x="4983480" y="4315968"/>
            <a:ext cx="475488" cy="475488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4983480" y="4370832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900" b="1" i="0">
                <a:solidFill>
                  <a:srgbClr val="1C1C1F"/>
                </a:solidFill>
                <a:latin typeface="Arial Narrow"/>
              </a:rPr>
              <a:t>V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69280" y="4288536"/>
            <a:ext cx="5760720" cy="5029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5852160" y="4398264"/>
            <a:ext cx="3749039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320" b="1" i="0">
                <a:solidFill>
                  <a:srgbClr val="1C1C1F"/>
                </a:solidFill>
                <a:latin typeface="Arial Narrow"/>
              </a:rPr>
              <a:t>Домашнее задание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4398264"/>
            <a:ext cx="123444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2 мин.</a:t>
            </a:r>
          </a:p>
        </p:txBody>
      </p:sp>
      <p:sp>
        <p:nvSpPr>
          <p:cNvPr id="31" name="Oval 30"/>
          <p:cNvSpPr/>
          <p:nvPr/>
        </p:nvSpPr>
        <p:spPr>
          <a:xfrm>
            <a:off x="4983480" y="4901184"/>
            <a:ext cx="475488" cy="475488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983480" y="4956048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900" b="1" i="0">
                <a:solidFill>
                  <a:srgbClr val="1C1C1F"/>
                </a:solidFill>
                <a:latin typeface="Arial Narrow"/>
              </a:rPr>
              <a:t>VI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69280" y="4873752"/>
            <a:ext cx="5760720" cy="5029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5852160" y="4983480"/>
            <a:ext cx="3749039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320" b="1" i="0">
                <a:solidFill>
                  <a:srgbClr val="1C1C1F"/>
                </a:solidFill>
                <a:latin typeface="Arial Narrow"/>
              </a:rPr>
              <a:t>Подведение итогов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01200" y="4983480"/>
            <a:ext cx="123444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2 мин.</a:t>
            </a:r>
          </a:p>
        </p:txBody>
      </p:sp>
      <p:sp>
        <p:nvSpPr>
          <p:cNvPr id="36" name="Oval 35"/>
          <p:cNvSpPr/>
          <p:nvPr/>
        </p:nvSpPr>
        <p:spPr>
          <a:xfrm>
            <a:off x="4983480" y="5486400"/>
            <a:ext cx="475488" cy="475488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4983480" y="5541264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900" b="1" i="0">
                <a:solidFill>
                  <a:srgbClr val="1C1C1F"/>
                </a:solidFill>
                <a:latin typeface="Arial Narrow"/>
              </a:rPr>
              <a:t>VII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669280" y="5458968"/>
            <a:ext cx="5760720" cy="5029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5852160" y="5568696"/>
            <a:ext cx="3749039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320" b="1" i="0">
                <a:solidFill>
                  <a:srgbClr val="1C1C1F"/>
                </a:solidFill>
                <a:latin typeface="Arial Narrow"/>
              </a:rPr>
              <a:t>Рефлексия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01200" y="5568696"/>
            <a:ext cx="123444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5 мин.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8952" y="3369564"/>
            <a:ext cx="3328416" cy="2046025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051560" y="3456432"/>
            <a:ext cx="2743200" cy="306109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Приемы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на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уроке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1560" y="3822191"/>
            <a:ext cx="2944368" cy="1491177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мозговой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штурм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кластер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работа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с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картой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профессиональная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направленность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endParaRPr lang="ru-RU" b="0" i="0" dirty="0" smtClean="0">
              <a:solidFill>
                <a:srgbClr val="4F4E52"/>
              </a:solidFill>
              <a:latin typeface="Arial Narrow"/>
            </a:endParaRPr>
          </a:p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b="0" i="0" dirty="0" err="1" smtClean="0">
                <a:solidFill>
                  <a:srgbClr val="4F4E52"/>
                </a:solidFill>
                <a:latin typeface="Arial Narrow"/>
              </a:rPr>
              <a:t>исторический</a:t>
            </a:r>
            <a:r>
              <a:rPr b="0" i="0" dirty="0" smtClean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источник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8_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928" y="295564"/>
            <a:ext cx="5224272" cy="983474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400" b="0" i="0" dirty="0">
                <a:solidFill>
                  <a:srgbClr val="1C1C1F"/>
                </a:solidFill>
                <a:latin typeface="Georgia"/>
              </a:rPr>
              <a:t>ОРГАНИЗАЦИОННЫЙ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400" b="0" i="0" dirty="0">
                <a:solidFill>
                  <a:srgbClr val="1C1C1F"/>
                </a:solidFill>
                <a:latin typeface="Georgia"/>
              </a:rPr>
              <a:t>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326" y="1458468"/>
            <a:ext cx="7675017" cy="327782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Приветствие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проверка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готовности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к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занятию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организация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внимания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 smtClean="0">
                <a:solidFill>
                  <a:srgbClr val="4F4E52"/>
                </a:solidFill>
                <a:latin typeface="Arial Narrow"/>
              </a:rPr>
              <a:t>обучающихся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4671" y="2542032"/>
            <a:ext cx="3246120" cy="205740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p18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96" y="2560320"/>
            <a:ext cx="3246120" cy="2057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43983" y="2039112"/>
            <a:ext cx="3337560" cy="265176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p18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16" y="2039112"/>
            <a:ext cx="3337560" cy="26517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238744" y="2587752"/>
            <a:ext cx="3063240" cy="1938528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p18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879" y="2514600"/>
            <a:ext cx="3063240" cy="1938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19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48640"/>
            <a:ext cx="4297680" cy="14173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ИЗУЧЕНИЕ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НОВОГО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МАТЕРИАЛА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784" y="3931920"/>
            <a:ext cx="3538728" cy="90948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Работа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с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текстом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учебника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картой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профессионально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ориентированным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заданием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историческим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источником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29783" y="804672"/>
            <a:ext cx="3246120" cy="233172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p19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0" y="731520"/>
            <a:ext cx="3246120" cy="23317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01584" y="3502152"/>
            <a:ext cx="3154680" cy="228600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p19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3429000"/>
            <a:ext cx="3154680" cy="2286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64024" y="3895344"/>
            <a:ext cx="2834640" cy="201168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p19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60" y="3822191"/>
            <a:ext cx="2834640" cy="2011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2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502920"/>
            <a:ext cx="4389120" cy="105156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ПРИНЦИПИАЛЬНЫЕ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ОТЛИЧИЯ САМОАНАЛИЗА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4687" y="1655064"/>
            <a:ext cx="5303520" cy="336502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Сравнение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традиционного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и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конкурсного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формата</a:t>
            </a:r>
            <a:endParaRPr sz="2000" b="0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80" y="2057400"/>
            <a:ext cx="2639650" cy="953262"/>
          </a:xfrm>
          <a:prstGeom prst="roundRect">
            <a:avLst/>
          </a:prstGeom>
          <a:solidFill>
            <a:srgbClr val="D7C9F5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94944" y="2394692"/>
            <a:ext cx="2529922" cy="30610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Критерий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98018" y="2057400"/>
            <a:ext cx="3673293" cy="953262"/>
          </a:xfrm>
          <a:prstGeom prst="roundRect">
            <a:avLst/>
          </a:prstGeom>
          <a:solidFill>
            <a:srgbClr val="C1DCF0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352882" y="2236444"/>
            <a:ext cx="3563565" cy="62260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Традиционный</a:t>
            </a:r>
            <a:endParaRPr b="1" i="0" dirty="0">
              <a:solidFill>
                <a:srgbClr val="1C1C1F"/>
              </a:solidFill>
              <a:latin typeface="Arial Narrow"/>
            </a:endParaRPr>
          </a:p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самоанализ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9599" y="2057400"/>
            <a:ext cx="4559272" cy="953262"/>
          </a:xfrm>
          <a:prstGeom prst="roundRect">
            <a:avLst/>
          </a:prstGeom>
          <a:solidFill>
            <a:srgbClr val="C1DCF0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044463" y="2236444"/>
            <a:ext cx="4449544" cy="62260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Конкурсный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самоанализ</a:t>
            </a:r>
            <a:endParaRPr b="1" i="0" dirty="0">
              <a:solidFill>
                <a:srgbClr val="1C1C1F"/>
              </a:solidFill>
              <a:latin typeface="Arial Narrow"/>
            </a:endParaRPr>
          </a:p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>
                <a:solidFill>
                  <a:srgbClr val="1C1C1F"/>
                </a:solidFill>
                <a:latin typeface="Arial Narrow"/>
              </a:rPr>
              <a:t>«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Мастер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года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»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080" y="3028950"/>
            <a:ext cx="2639650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13231" y="3383068"/>
            <a:ext cx="2511634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Цель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98018" y="3028950"/>
            <a:ext cx="3673293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371170" y="3271916"/>
            <a:ext cx="3545277" cy="522194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Коррекция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собственной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деятельности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выявление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зон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роста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89599" y="3028950"/>
            <a:ext cx="4559272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062751" y="3271916"/>
            <a:ext cx="4431256" cy="522194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Демонстрация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профессиональной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компетентности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педагогического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мастерства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0080" y="4000500"/>
            <a:ext cx="2639650" cy="95326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13231" y="4354618"/>
            <a:ext cx="2511634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Адресат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98018" y="4000500"/>
            <a:ext cx="3673293" cy="95326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3371170" y="4369045"/>
            <a:ext cx="3545277" cy="2710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Сам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педагог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администрация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методист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89599" y="4000500"/>
            <a:ext cx="4559272" cy="95326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062751" y="4369045"/>
            <a:ext cx="4431256" cy="2710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Экспертное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жюри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конкурсная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комиссия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" y="4972050"/>
            <a:ext cx="2639650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13231" y="5326168"/>
            <a:ext cx="2511634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Глубина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анализа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98018" y="4972050"/>
            <a:ext cx="3673293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3371170" y="5215016"/>
            <a:ext cx="3545277" cy="522194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Поверхностная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рефлексия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: «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что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получилось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что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нет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»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89599" y="4972050"/>
            <a:ext cx="4559272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062751" y="5215016"/>
            <a:ext cx="4431256" cy="522194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Глубокий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методический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психолого-педагогический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анализ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каждого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этапа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20_p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48640"/>
            <a:ext cx="4572000" cy="14173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ЗАКРЕПЛЕНИЕ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ПОЛУЧЕННЫХ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ЗНАНИЙ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77824" y="3182112"/>
            <a:ext cx="3337560" cy="214884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p20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3108960"/>
            <a:ext cx="3337560" cy="21488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72583" y="2542032"/>
            <a:ext cx="3383280" cy="246888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p20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2468880"/>
            <a:ext cx="3383280" cy="24688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238744" y="3273552"/>
            <a:ext cx="2971800" cy="214884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p20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879" y="3200400"/>
            <a:ext cx="2971800" cy="2148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21_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66928"/>
            <a:ext cx="4389120" cy="14173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КОНЕЧНЫЙ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РЕЗУЛЬТАТ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УРОКА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" y="2743200"/>
            <a:ext cx="3063240" cy="242316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Oval 4"/>
          <p:cNvSpPr/>
          <p:nvPr/>
        </p:nvSpPr>
        <p:spPr>
          <a:xfrm>
            <a:off x="1069848" y="2999232"/>
            <a:ext cx="475488" cy="475488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69848" y="3054096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300" b="1" i="0">
                <a:solidFill>
                  <a:srgbClr val="1C1C1F"/>
                </a:solidFill>
                <a:latin typeface="Arial Narrow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5628" y="3182112"/>
            <a:ext cx="2514600" cy="2743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Образовательная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140" y="3785322"/>
            <a:ext cx="2468880" cy="1071062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сформировано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понимание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решений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международных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конференций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итогов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войны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значения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ООН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26280" y="2743200"/>
            <a:ext cx="3063240" cy="242316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4773168" y="2999232"/>
            <a:ext cx="475488" cy="475488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73168" y="3054096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300" b="1" i="0">
                <a:solidFill>
                  <a:srgbClr val="1C1C1F"/>
                </a:solidFill>
                <a:latin typeface="Arial Narrow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4960" y="3182112"/>
            <a:ext cx="2514600" cy="2743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Воспитательная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3460" y="3846008"/>
            <a:ext cx="2468880" cy="793615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актуализировано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уважение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к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исторической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памяти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осознание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уроков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прошлого</a:t>
            </a:r>
            <a:endParaRPr sz="1600"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29600" y="2743200"/>
            <a:ext cx="3063240" cy="242316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8476488" y="2999232"/>
            <a:ext cx="475488" cy="475488"/>
          </a:xfrm>
          <a:prstGeom prst="ellipse">
            <a:avLst/>
          </a:prstGeom>
          <a:solidFill>
            <a:srgbClr val="D7C9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476488" y="3054096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300" b="1" i="0">
                <a:solidFill>
                  <a:srgbClr val="1C1C1F"/>
                </a:solidFill>
                <a:latin typeface="Arial Narrow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25128" y="3154680"/>
            <a:ext cx="2514600" cy="2743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Развивающая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26780" y="3817326"/>
            <a:ext cx="2468880" cy="105214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развиты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умения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анализировать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источники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работать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с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информацией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аргументировать</a:t>
            </a:r>
            <a:r>
              <a:rPr sz="1600"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4F4E52"/>
                </a:solidFill>
                <a:latin typeface="Arial Narrow"/>
              </a:rPr>
              <a:t>позицию</a:t>
            </a:r>
            <a:endParaRPr sz="1600"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22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66928"/>
            <a:ext cx="2926080" cy="7315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800" b="0" i="0">
                <a:solidFill>
                  <a:srgbClr val="1C1C1F"/>
                </a:solidFill>
                <a:latin typeface="Georgia"/>
              </a:rPr>
              <a:t>ВЫВОД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9808" y="1481328"/>
            <a:ext cx="5166360" cy="41605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24128" y="1810512"/>
            <a:ext cx="4617720" cy="3568156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Урок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прошёл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организованно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с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логичными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переходами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между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этапами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.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Отклонений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от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плана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не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было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запланированный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материал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усвоен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цель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достигнута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.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Уровень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усвоения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применения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материала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достаточно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высок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.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Содержание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урока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отличалось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теоретической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практической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познавательной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значимостью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.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Обучающиеся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были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активны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внимательны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работоспособны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а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выбранная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форма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организации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учебной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деятельности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показала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свою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эффективность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01383" y="1005840"/>
            <a:ext cx="2331720" cy="178308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p22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932688"/>
            <a:ext cx="2331720" cy="17830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061704" y="1316736"/>
            <a:ext cx="2240280" cy="1435608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p22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840" y="1243584"/>
            <a:ext cx="2240280" cy="14356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958583" y="3319272"/>
            <a:ext cx="3611880" cy="2286000"/>
          </a:xfrm>
          <a:prstGeom prst="roundRect">
            <a:avLst/>
          </a:prstGeom>
          <a:solidFill>
            <a:srgbClr val="D2CDD2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p22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720" y="3246120"/>
            <a:ext cx="361188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3_p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8640"/>
            <a:ext cx="3566160" cy="109728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000" b="0" i="0">
                <a:solidFill>
                  <a:srgbClr val="1C1C1F"/>
                </a:solidFill>
                <a:latin typeface="Georgia"/>
              </a:rPr>
              <a:t>ОТЛИЧИЯ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000" b="0" i="0">
                <a:solidFill>
                  <a:srgbClr val="1C1C1F"/>
                </a:solidFill>
                <a:latin typeface="Georgia"/>
              </a:rPr>
              <a:t>САМОАНАЛИЗА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080" y="2057400"/>
            <a:ext cx="2639650" cy="953262"/>
          </a:xfrm>
          <a:prstGeom prst="roundRect">
            <a:avLst/>
          </a:prstGeom>
          <a:solidFill>
            <a:srgbClr val="D7C9F5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94944" y="2394692"/>
            <a:ext cx="2529922" cy="30610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Критерий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98018" y="2057400"/>
            <a:ext cx="3673293" cy="953262"/>
          </a:xfrm>
          <a:prstGeom prst="roundRect">
            <a:avLst/>
          </a:prstGeom>
          <a:solidFill>
            <a:srgbClr val="C1DCF0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352882" y="2236444"/>
            <a:ext cx="3563565" cy="62260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Традиционный</a:t>
            </a:r>
            <a:endParaRPr b="1" i="0" dirty="0">
              <a:solidFill>
                <a:srgbClr val="1C1C1F"/>
              </a:solidFill>
              <a:latin typeface="Arial Narrow"/>
            </a:endParaRPr>
          </a:p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самоанализ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9599" y="2057400"/>
            <a:ext cx="4559272" cy="953262"/>
          </a:xfrm>
          <a:prstGeom prst="roundRect">
            <a:avLst/>
          </a:prstGeom>
          <a:solidFill>
            <a:srgbClr val="C1DCF0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044463" y="2236444"/>
            <a:ext cx="4449544" cy="62260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Конкурсный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самоанализ</a:t>
            </a:r>
            <a:endParaRPr b="1" i="0" dirty="0">
              <a:solidFill>
                <a:srgbClr val="1C1C1F"/>
              </a:solidFill>
              <a:latin typeface="Arial Narrow"/>
            </a:endParaRPr>
          </a:p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>
                <a:solidFill>
                  <a:srgbClr val="1C1C1F"/>
                </a:solidFill>
                <a:latin typeface="Arial Narrow"/>
              </a:rPr>
              <a:t>«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Мастер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года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»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080" y="3028950"/>
            <a:ext cx="2639650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85800" y="3397687"/>
            <a:ext cx="2511634" cy="27065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1" i="0" dirty="0" err="1">
                <a:solidFill>
                  <a:srgbClr val="1C1C1F"/>
                </a:solidFill>
                <a:latin typeface="Arial Narrow"/>
              </a:rPr>
              <a:t>Акценты</a:t>
            </a:r>
            <a:endParaRPr sz="16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98018" y="3028950"/>
            <a:ext cx="3673293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371170" y="3397495"/>
            <a:ext cx="3545277" cy="2710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Собственные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ощущения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впечатления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89599" y="3028950"/>
            <a:ext cx="4559272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062751" y="3271916"/>
            <a:ext cx="4431256" cy="522194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Доказательная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база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достижения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планируемых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результатов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обучающимися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0080" y="4000500"/>
            <a:ext cx="2639650" cy="95326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13231" y="4369237"/>
            <a:ext cx="2511634" cy="27065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1" i="0" dirty="0" err="1">
                <a:solidFill>
                  <a:srgbClr val="1C1C1F"/>
                </a:solidFill>
                <a:latin typeface="Arial Narrow"/>
              </a:rPr>
              <a:t>Временной</a:t>
            </a:r>
            <a:r>
              <a:rPr sz="1600"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1" i="0" dirty="0" err="1">
                <a:solidFill>
                  <a:srgbClr val="1C1C1F"/>
                </a:solidFill>
                <a:latin typeface="Arial Narrow"/>
              </a:rPr>
              <a:t>фактор</a:t>
            </a:r>
            <a:endParaRPr sz="16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98018" y="4000500"/>
            <a:ext cx="3673293" cy="95326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3371170" y="4369045"/>
            <a:ext cx="3545277" cy="2710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Обычно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не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ограничен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89599" y="4000500"/>
            <a:ext cx="4559272" cy="95326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062751" y="4360517"/>
            <a:ext cx="4431256" cy="28809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Регламентирован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: </a:t>
            </a:r>
            <a:r>
              <a:rPr lang="ru-RU" sz="1600" b="0" i="0" dirty="0" smtClean="0">
                <a:solidFill>
                  <a:srgbClr val="1C1C1F"/>
                </a:solidFill>
                <a:latin typeface="Arial Narrow"/>
              </a:rPr>
              <a:t>до 10 мин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" y="4972050"/>
            <a:ext cx="2639650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13231" y="5340787"/>
            <a:ext cx="2511634" cy="27065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1" i="0" dirty="0" err="1">
                <a:solidFill>
                  <a:srgbClr val="1C1C1F"/>
                </a:solidFill>
                <a:latin typeface="Arial Narrow"/>
              </a:rPr>
              <a:t>Форма</a:t>
            </a:r>
            <a:r>
              <a:rPr sz="1250"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1" i="0" dirty="0" err="1">
                <a:solidFill>
                  <a:srgbClr val="1C1C1F"/>
                </a:solidFill>
                <a:latin typeface="Arial Narrow"/>
              </a:rPr>
              <a:t>представления</a:t>
            </a:r>
            <a:endParaRPr sz="16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98018" y="4972050"/>
            <a:ext cx="3673293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3371170" y="5340595"/>
            <a:ext cx="3545277" cy="2710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Свободная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описательная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89599" y="4972050"/>
            <a:ext cx="4559272" cy="95326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062751" y="5215016"/>
            <a:ext cx="4431256" cy="522194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Структурированная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аргументированная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, с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акцентами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на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критерии</a:t>
            </a:r>
            <a:r>
              <a:rPr sz="16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600" b="0" i="0" dirty="0" err="1">
                <a:solidFill>
                  <a:srgbClr val="1C1C1F"/>
                </a:solidFill>
                <a:latin typeface="Arial Narrow"/>
              </a:rPr>
              <a:t>конкурса</a:t>
            </a:r>
            <a:endParaRPr sz="16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4_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566928"/>
            <a:ext cx="4572000" cy="14173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100" b="0" i="0">
                <a:solidFill>
                  <a:srgbClr val="1C1C1F"/>
                </a:solidFill>
                <a:latin typeface="Georgia"/>
              </a:rPr>
              <a:t>СТРУКТУРА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100" b="0" i="0">
                <a:solidFill>
                  <a:srgbClr val="1C1C1F"/>
                </a:solidFill>
                <a:latin typeface="Georgia"/>
              </a:rPr>
              <a:t>КОНКУРСНОГО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100" b="0" i="0">
                <a:solidFill>
                  <a:srgbClr val="1C1C1F"/>
                </a:solidFill>
                <a:latin typeface="Georgia"/>
              </a:rPr>
              <a:t>САМОАНАЛИЗА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4389120" cy="82296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400" b="0" i="0">
                <a:solidFill>
                  <a:srgbClr val="4F4E52"/>
                </a:solidFill>
                <a:latin typeface="Arial Narrow"/>
              </a:rPr>
              <a:t>Логика выступления помогает уложиться в регламент и показать результативность урока.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0" y="658368"/>
            <a:ext cx="5897880" cy="56692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5650992" y="731519"/>
            <a:ext cx="411480" cy="41148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650992" y="786383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00" b="1" i="0">
                <a:solidFill>
                  <a:srgbClr val="1C1C1F"/>
                </a:solidFill>
                <a:latin typeface="Arial Narrow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6208" y="768096"/>
            <a:ext cx="3611880" cy="20116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550" b="1" i="0">
                <a:solidFill>
                  <a:srgbClr val="1C1C1F"/>
                </a:solidFill>
                <a:latin typeface="Arial Narrow"/>
              </a:rPr>
              <a:t>Вступительная часть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29800" y="795528"/>
            <a:ext cx="132588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30–40 секунд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1426464"/>
            <a:ext cx="5897880" cy="56692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5650992" y="1499616"/>
            <a:ext cx="411480" cy="41148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650992" y="1554480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00" b="1" i="0">
                <a:solidFill>
                  <a:srgbClr val="1C1C1F"/>
                </a:solidFill>
                <a:latin typeface="Arial Narrow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6208" y="1536192"/>
            <a:ext cx="3611880" cy="20116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550" b="1" i="0">
                <a:solidFill>
                  <a:srgbClr val="1C1C1F"/>
                </a:solidFill>
                <a:latin typeface="Arial Narrow"/>
              </a:rPr>
              <a:t>Целеполагание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9800" y="1563624"/>
            <a:ext cx="132588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1 минута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0" y="2194560"/>
            <a:ext cx="5897880" cy="56692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Oval 15"/>
          <p:cNvSpPr/>
          <p:nvPr/>
        </p:nvSpPr>
        <p:spPr>
          <a:xfrm>
            <a:off x="5650992" y="2267712"/>
            <a:ext cx="411480" cy="41148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650992" y="2322576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00" b="1" i="0">
                <a:solidFill>
                  <a:srgbClr val="1C1C1F"/>
                </a:solidFill>
                <a:latin typeface="Arial Narrow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6208" y="2304288"/>
            <a:ext cx="3611880" cy="20116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550" b="1" i="0">
                <a:solidFill>
                  <a:srgbClr val="1C1C1F"/>
                </a:solidFill>
                <a:latin typeface="Arial Narrow"/>
              </a:rPr>
              <a:t>Методическое обоснование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29800" y="2331720"/>
            <a:ext cx="132588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1,5–2 минуты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0" y="2962656"/>
            <a:ext cx="5897880" cy="56692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Oval 20"/>
          <p:cNvSpPr/>
          <p:nvPr/>
        </p:nvSpPr>
        <p:spPr>
          <a:xfrm>
            <a:off x="5650992" y="3035808"/>
            <a:ext cx="411480" cy="41148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5650992" y="3090672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00" b="1" i="0">
                <a:solidFill>
                  <a:srgbClr val="1C1C1F"/>
                </a:solidFill>
                <a:latin typeface="Arial Narrow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6208" y="3072384"/>
            <a:ext cx="3611880" cy="20116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550" b="1" i="0">
                <a:solidFill>
                  <a:srgbClr val="1C1C1F"/>
                </a:solidFill>
                <a:latin typeface="Arial Narrow"/>
              </a:rPr>
              <a:t>Анализ хода урока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29800" y="3099816"/>
            <a:ext cx="132588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2–2,5 минуты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0" y="3730752"/>
            <a:ext cx="5897880" cy="56692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Oval 25"/>
          <p:cNvSpPr/>
          <p:nvPr/>
        </p:nvSpPr>
        <p:spPr>
          <a:xfrm>
            <a:off x="5650992" y="3803904"/>
            <a:ext cx="411480" cy="41148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650992" y="3858768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00" b="1" i="0">
                <a:solidFill>
                  <a:srgbClr val="1C1C1F"/>
                </a:solidFill>
                <a:latin typeface="Arial Narrow"/>
              </a:rPr>
              <a:t>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6208" y="3840480"/>
            <a:ext cx="3611880" cy="20116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550" b="1" i="0">
                <a:solidFill>
                  <a:srgbClr val="1C1C1F"/>
                </a:solidFill>
                <a:latin typeface="Arial Narrow"/>
              </a:rPr>
              <a:t>Анализ деятельности обучающихся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9800" y="3867912"/>
            <a:ext cx="132588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1 минута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86400" y="4498848"/>
            <a:ext cx="5897880" cy="56692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Oval 30"/>
          <p:cNvSpPr/>
          <p:nvPr/>
        </p:nvSpPr>
        <p:spPr>
          <a:xfrm>
            <a:off x="5650992" y="4572000"/>
            <a:ext cx="411480" cy="411480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5650992" y="4626864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00" b="1" i="0">
                <a:solidFill>
                  <a:srgbClr val="1C1C1F"/>
                </a:solidFill>
                <a:latin typeface="Arial Narrow"/>
              </a:rPr>
              <a:t>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36208" y="4608576"/>
            <a:ext cx="3611880" cy="20116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550" b="1" i="0">
                <a:solidFill>
                  <a:srgbClr val="1C1C1F"/>
                </a:solidFill>
                <a:latin typeface="Arial Narrow"/>
              </a:rPr>
              <a:t>Оценка результативности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9800" y="4636008"/>
            <a:ext cx="132588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1 минута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486400" y="5266944"/>
            <a:ext cx="5897880" cy="56692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Oval 35"/>
          <p:cNvSpPr/>
          <p:nvPr/>
        </p:nvSpPr>
        <p:spPr>
          <a:xfrm>
            <a:off x="5650992" y="5340096"/>
            <a:ext cx="411480" cy="411480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5650992" y="5394959"/>
            <a:ext cx="411480" cy="33832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000" b="1" i="0">
                <a:solidFill>
                  <a:srgbClr val="1C1C1F"/>
                </a:solidFill>
                <a:latin typeface="Arial Narrow"/>
              </a:rPr>
              <a:t>07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208" y="5376672"/>
            <a:ext cx="3611880" cy="20116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550" b="1" i="0">
                <a:solidFill>
                  <a:srgbClr val="1C1C1F"/>
                </a:solidFill>
                <a:latin typeface="Arial Narrow"/>
              </a:rPr>
              <a:t>Заключение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29800" y="5404104"/>
            <a:ext cx="132588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1250" b="0" i="0">
                <a:solidFill>
                  <a:srgbClr val="4F4E52"/>
                </a:solidFill>
                <a:latin typeface="Arial Narrow"/>
              </a:rPr>
              <a:t>30 секунд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04</a:t>
            </a:r>
          </a:p>
        </p:txBody>
      </p:sp>
      <p:sp>
        <p:nvSpPr>
          <p:cNvPr id="42" name="Freeform 8"/>
          <p:cNvSpPr/>
          <p:nvPr/>
        </p:nvSpPr>
        <p:spPr>
          <a:xfrm>
            <a:off x="1379187" y="3035808"/>
            <a:ext cx="2223549" cy="2427870"/>
          </a:xfrm>
          <a:custGeom>
            <a:avLst/>
            <a:gdLst/>
            <a:ahLst/>
            <a:cxnLst/>
            <a:rect l="l" t="t" r="r" b="b"/>
            <a:pathLst>
              <a:path w="869312" h="910708">
                <a:moveTo>
                  <a:pt x="0" y="0"/>
                </a:moveTo>
                <a:lnTo>
                  <a:pt x="869313" y="0"/>
                </a:lnTo>
                <a:lnTo>
                  <a:pt x="869313" y="910708"/>
                </a:lnTo>
                <a:lnTo>
                  <a:pt x="0" y="910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5_mix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48640"/>
            <a:ext cx="5303520" cy="10058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100" b="0" i="0">
                <a:solidFill>
                  <a:srgbClr val="1C1C1F"/>
                </a:solidFill>
                <a:latin typeface="Georgia"/>
              </a:rPr>
              <a:t>ВСТУПЛЕНИЕ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100" b="0" i="0">
                <a:solidFill>
                  <a:srgbClr val="1C1C1F"/>
                </a:solidFill>
                <a:latin typeface="Georgia"/>
              </a:rPr>
              <a:t>И ЦЕЛЕПОЛАГАНИЕ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920240"/>
            <a:ext cx="5257800" cy="3749039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914400" y="2148840"/>
            <a:ext cx="2240280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24128" y="2208610"/>
            <a:ext cx="2020824" cy="246221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400" b="1" i="0" dirty="0">
                <a:solidFill>
                  <a:srgbClr val="4F4E52"/>
                </a:solidFill>
                <a:latin typeface="Arial Narrow"/>
              </a:rPr>
              <a:t>ВСТУПИТЕЛЬНАЯ ЧАСТЬ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697480"/>
            <a:ext cx="4608576" cy="2056717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just">
              <a:lnSpc>
                <a:spcPct val="108000"/>
              </a:lnSpc>
              <a:spcAft>
                <a:spcPts val="200"/>
              </a:spcAft>
            </a:pPr>
            <a:r>
              <a:rPr sz="142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краткая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характеристика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группы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: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специальность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курс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уровень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подготовки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особенности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контингента</a:t>
            </a:r>
            <a:endParaRPr sz="2000" b="0" i="0" dirty="0">
              <a:solidFill>
                <a:srgbClr val="1C1C1F"/>
              </a:solidFill>
              <a:latin typeface="Arial Narrow"/>
            </a:endParaRPr>
          </a:p>
          <a:p>
            <a:pPr algn="just">
              <a:lnSpc>
                <a:spcPct val="108000"/>
              </a:lnSpc>
              <a:spcAft>
                <a:spcPts val="200"/>
              </a:spcAft>
            </a:pPr>
            <a:r>
              <a:rPr sz="200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место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занятия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в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системе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уроков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по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дисциплине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или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модулю</a:t>
            </a:r>
            <a:endParaRPr sz="2000" b="0" i="0" dirty="0">
              <a:solidFill>
                <a:srgbClr val="1C1C1F"/>
              </a:solidFill>
              <a:latin typeface="Arial Narrow"/>
            </a:endParaRPr>
          </a:p>
          <a:p>
            <a:pPr algn="just">
              <a:lnSpc>
                <a:spcPct val="108000"/>
              </a:lnSpc>
              <a:spcAft>
                <a:spcPts val="200"/>
              </a:spcAft>
            </a:pPr>
            <a:r>
              <a:rPr sz="200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обоснование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выбора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темы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и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типа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урока</a:t>
            </a:r>
            <a:endParaRPr sz="2000" b="0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9360" y="1920240"/>
            <a:ext cx="5166360" cy="3749039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537960" y="2148840"/>
            <a:ext cx="1828800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537960" y="2185750"/>
            <a:ext cx="1609344" cy="246221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400" b="1" i="0" dirty="0">
                <a:solidFill>
                  <a:srgbClr val="4F4E52"/>
                </a:solidFill>
                <a:latin typeface="Arial Narrow"/>
              </a:rPr>
              <a:t>ЦЕЛЕПОЛАГАНИЕ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7960" y="2697480"/>
            <a:ext cx="4663440" cy="2056717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>
              <a:lnSpc>
                <a:spcPct val="108000"/>
              </a:lnSpc>
              <a:spcAft>
                <a:spcPts val="200"/>
              </a:spcAft>
            </a:pPr>
            <a:r>
              <a:rPr sz="142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четкая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формулировка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 smtClean="0">
                <a:solidFill>
                  <a:srgbClr val="1C1C1F"/>
                </a:solidFill>
                <a:latin typeface="Arial Narrow"/>
              </a:rPr>
              <a:t>обучающей</a:t>
            </a:r>
            <a:r>
              <a:rPr sz="2000" b="0" i="0" dirty="0" smtClean="0">
                <a:solidFill>
                  <a:srgbClr val="1C1C1F"/>
                </a:solidFill>
                <a:latin typeface="Arial Narrow"/>
              </a:rPr>
              <a:t>,</a:t>
            </a:r>
            <a:r>
              <a:rPr lang="ru-RU" sz="2000" b="0" i="0" dirty="0" smtClean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 smtClean="0">
                <a:solidFill>
                  <a:srgbClr val="1C1C1F"/>
                </a:solidFill>
                <a:latin typeface="Arial Narrow"/>
              </a:rPr>
              <a:t>развивающей</a:t>
            </a:r>
            <a:r>
              <a:rPr sz="2000" b="0" i="0" dirty="0" smtClean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и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воспитательной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цели</a:t>
            </a:r>
            <a:endParaRPr sz="2000" b="0" i="0" dirty="0">
              <a:solidFill>
                <a:srgbClr val="1C1C1F"/>
              </a:solidFill>
              <a:latin typeface="Arial Narrow"/>
            </a:endParaRPr>
          </a:p>
          <a:p>
            <a:pPr>
              <a:lnSpc>
                <a:spcPct val="108000"/>
              </a:lnSpc>
              <a:spcAft>
                <a:spcPts val="200"/>
              </a:spcAft>
            </a:pPr>
            <a:r>
              <a:rPr sz="200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диагностичность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цели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: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каким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способом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измеряется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результат</a:t>
            </a:r>
            <a:endParaRPr sz="2000" b="0" i="0" dirty="0">
              <a:solidFill>
                <a:srgbClr val="1C1C1F"/>
              </a:solidFill>
              <a:latin typeface="Arial Narrow"/>
            </a:endParaRPr>
          </a:p>
          <a:p>
            <a:pPr>
              <a:lnSpc>
                <a:spcPct val="108000"/>
              </a:lnSpc>
              <a:spcAft>
                <a:spcPts val="200"/>
              </a:spcAft>
            </a:pPr>
            <a:r>
              <a:rPr sz="200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соответствие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цели</a:t>
            </a:r>
            <a:r>
              <a:rPr sz="2000"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требованиям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ФГОС и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профессиональным</a:t>
            </a:r>
            <a:r>
              <a:rPr sz="2000"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2000" b="0" i="0" dirty="0" err="1">
                <a:solidFill>
                  <a:srgbClr val="1C1C1F"/>
                </a:solidFill>
                <a:latin typeface="Arial Narrow"/>
              </a:rPr>
              <a:t>стандартам</a:t>
            </a:r>
            <a:endParaRPr sz="2000"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6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530352"/>
            <a:ext cx="4663440" cy="150876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МЕТОДИЧЕСКОЕ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ОБОСНОВАНИЕ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И ХОД УРОКА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148840"/>
            <a:ext cx="5303520" cy="36118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914400" y="2233536"/>
            <a:ext cx="3099816" cy="534698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24128" y="2233536"/>
            <a:ext cx="2386584" cy="534698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1" i="0" dirty="0">
                <a:solidFill>
                  <a:srgbClr val="4F4E52"/>
                </a:solidFill>
                <a:latin typeface="Arial Narrow"/>
              </a:rPr>
              <a:t>МЕТОДИЧЕСКОЕ ОБОСНОВАНИЕ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816352"/>
            <a:ext cx="4526280" cy="2487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обоснование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методов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,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приемов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и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форм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организации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учебной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деятельности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связь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методов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с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целями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и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особенностями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группы</a:t>
            </a:r>
            <a:endParaRPr b="0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демонстрация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современных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педагогических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технологий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: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проблемное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обучение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проектная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деятельность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ИКТ,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кейс-метод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сотрудничество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аргументация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эффективности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выбранных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методов</a:t>
            </a:r>
            <a:endParaRPr b="0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3640" y="1143000"/>
            <a:ext cx="5212080" cy="46177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492240" y="1353312"/>
            <a:ext cx="2057400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601968" y="1347312"/>
            <a:ext cx="1947672" cy="29546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600" b="1" i="0" dirty="0">
                <a:solidFill>
                  <a:srgbClr val="4F4E52"/>
                </a:solidFill>
                <a:latin typeface="Arial Narrow"/>
              </a:rPr>
              <a:t>АНАЛИЗ ХОДА УРОКА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2240" y="1828800"/>
            <a:ext cx="4343400" cy="2509726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логичность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и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целесообразность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структуры</a:t>
            </a:r>
            <a:endParaRPr b="0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взаимосвязь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этапов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и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плавность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переходов</a:t>
            </a:r>
            <a:endParaRPr b="0" i="0" dirty="0">
              <a:solidFill>
                <a:schemeClr val="accent2">
                  <a:lumMod val="75000"/>
                </a:schemeClr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рациональность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распределения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времени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с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фактическими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затратами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эффективность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приемов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актуализации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знаний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мотивации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первичного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закрепления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организация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самостоятельной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работы</a:t>
            </a:r>
            <a:r>
              <a:rPr b="0" i="0" dirty="0">
                <a:solidFill>
                  <a:schemeClr val="accent2">
                    <a:lumMod val="75000"/>
                  </a:schemeClr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обучающихся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7_p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48640"/>
            <a:ext cx="4754880" cy="1463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ДЕЯТЕЛЬНОСТЬ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ОБУЧАЮЩИХСЯ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И РЕЗУЛЬТАТ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3232" y="2057400"/>
            <a:ext cx="5212080" cy="37033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941832" y="2267712"/>
            <a:ext cx="2240280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51560" y="2308745"/>
            <a:ext cx="2020824" cy="20140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 dirty="0">
                <a:solidFill>
                  <a:srgbClr val="4F4E52"/>
                </a:solidFill>
                <a:latin typeface="Arial Narrow"/>
              </a:rPr>
              <a:t>АНАЛИЗ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832" y="2715768"/>
            <a:ext cx="4389120" cy="2487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sz="129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latin typeface="Arial Narrow"/>
              </a:rPr>
              <a:t>характеристика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познавательной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активности</a:t>
            </a:r>
            <a:r>
              <a:rPr b="0" i="0" dirty="0">
                <a:latin typeface="Arial Narrow"/>
              </a:rPr>
              <a:t> и </a:t>
            </a:r>
            <a:r>
              <a:rPr b="0" i="0" dirty="0" err="1">
                <a:latin typeface="Arial Narrow"/>
              </a:rPr>
              <a:t>вовлеченности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студентов</a:t>
            </a:r>
            <a:endParaRPr b="0" i="0" dirty="0"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latin typeface="Arial Narrow"/>
              </a:rPr>
              <a:t>• </a:t>
            </a:r>
            <a:r>
              <a:rPr b="0" i="0" dirty="0" err="1">
                <a:latin typeface="Arial Narrow"/>
              </a:rPr>
              <a:t>качество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взаимодействия</a:t>
            </a:r>
            <a:r>
              <a:rPr b="0" i="0" dirty="0">
                <a:latin typeface="Arial Narrow"/>
              </a:rPr>
              <a:t>: </a:t>
            </a:r>
            <a:r>
              <a:rPr b="0" i="0" dirty="0" err="1">
                <a:latin typeface="Arial Narrow"/>
              </a:rPr>
              <a:t>обучающийся</a:t>
            </a:r>
            <a:r>
              <a:rPr b="0" i="0" dirty="0">
                <a:latin typeface="Arial Narrow"/>
              </a:rPr>
              <a:t> — </a:t>
            </a:r>
            <a:r>
              <a:rPr b="0" i="0" dirty="0" err="1">
                <a:latin typeface="Arial Narrow"/>
              </a:rPr>
              <a:t>обучающийся</a:t>
            </a:r>
            <a:r>
              <a:rPr b="0" i="0" dirty="0">
                <a:latin typeface="Arial Narrow"/>
              </a:rPr>
              <a:t>, </a:t>
            </a:r>
            <a:r>
              <a:rPr b="0" i="0" dirty="0" err="1">
                <a:latin typeface="Arial Narrow"/>
              </a:rPr>
              <a:t>обучающийся</a:t>
            </a:r>
            <a:r>
              <a:rPr b="0" i="0" dirty="0">
                <a:latin typeface="Arial Narrow"/>
              </a:rPr>
              <a:t> — </a:t>
            </a:r>
            <a:r>
              <a:rPr b="0" i="0" dirty="0" err="1">
                <a:latin typeface="Arial Narrow"/>
              </a:rPr>
              <a:t>преподаватель</a:t>
            </a:r>
            <a:endParaRPr b="0" i="0" dirty="0"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latin typeface="Arial Narrow"/>
              </a:rPr>
              <a:t>• </a:t>
            </a:r>
            <a:r>
              <a:rPr b="0" i="0" dirty="0" err="1">
                <a:latin typeface="Arial Narrow"/>
              </a:rPr>
              <a:t>примеры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самостоятельности</a:t>
            </a:r>
            <a:r>
              <a:rPr b="0" i="0" dirty="0">
                <a:latin typeface="Arial Narrow"/>
              </a:rPr>
              <a:t>, </a:t>
            </a:r>
            <a:r>
              <a:rPr b="0" i="0" dirty="0" err="1">
                <a:latin typeface="Arial Narrow"/>
              </a:rPr>
              <a:t>инициативности</a:t>
            </a:r>
            <a:r>
              <a:rPr b="0" i="0" dirty="0">
                <a:latin typeface="Arial Narrow"/>
              </a:rPr>
              <a:t> и </a:t>
            </a:r>
            <a:r>
              <a:rPr b="0" i="0" dirty="0" err="1">
                <a:latin typeface="Arial Narrow"/>
              </a:rPr>
              <a:t>творческого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подхода</a:t>
            </a:r>
            <a:endParaRPr b="0" i="0" dirty="0"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latin typeface="Arial Narrow"/>
              </a:rPr>
              <a:t>• </a:t>
            </a:r>
            <a:r>
              <a:rPr b="0" i="0" dirty="0" err="1">
                <a:latin typeface="Arial Narrow"/>
              </a:rPr>
              <a:t>реакция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на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нестандартные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ситуации</a:t>
            </a:r>
            <a:r>
              <a:rPr b="0" i="0" dirty="0">
                <a:latin typeface="Arial Narrow"/>
              </a:rPr>
              <a:t> и </a:t>
            </a:r>
            <a:r>
              <a:rPr b="0" i="0" dirty="0" err="1">
                <a:latin typeface="Arial Narrow"/>
              </a:rPr>
              <a:t>способы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их</a:t>
            </a:r>
            <a:r>
              <a:rPr b="0" i="0" dirty="0">
                <a:latin typeface="Arial Narrow"/>
              </a:rPr>
              <a:t> </a:t>
            </a:r>
            <a:r>
              <a:rPr b="0" i="0" dirty="0" err="1">
                <a:latin typeface="Arial Narrow"/>
              </a:rPr>
              <a:t>разрешения</a:t>
            </a:r>
            <a:endParaRPr b="0" i="0" dirty="0">
              <a:latin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9360" y="2057400"/>
            <a:ext cx="5166360" cy="370332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6537960" y="2267712"/>
            <a:ext cx="2468880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647688" y="2308744"/>
            <a:ext cx="2249424" cy="201402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 dirty="0">
                <a:solidFill>
                  <a:srgbClr val="4F4E52"/>
                </a:solidFill>
                <a:latin typeface="Arial Narrow"/>
              </a:rPr>
              <a:t>ОЦЕНКА РЕЗУЛЬТАТИВНОСТИ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7960" y="2715768"/>
            <a:ext cx="4297680" cy="2210542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sz="1290"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доказательная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база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достижения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цели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урока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результаты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рефлексии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: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количественные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качественные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показатели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выполнение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запланированного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объема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заданий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качество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выполненных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работ</a:t>
            </a:r>
            <a:endParaRPr b="0" i="0" dirty="0">
              <a:solidFill>
                <a:srgbClr val="1C1C1F"/>
              </a:solidFill>
              <a:latin typeface="Arial Narrow"/>
            </a:endParaRPr>
          </a:p>
          <a:p>
            <a:pPr algn="l">
              <a:lnSpc>
                <a:spcPct val="108000"/>
              </a:lnSpc>
              <a:spcAft>
                <a:spcPts val="200"/>
              </a:spcAft>
            </a:pPr>
            <a:r>
              <a:rPr b="0" i="0" dirty="0">
                <a:solidFill>
                  <a:srgbClr val="1C1C1F"/>
                </a:solidFill>
                <a:latin typeface="Arial Narrow"/>
              </a:rPr>
              <a:t>•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степень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достижения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цели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ее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обоснование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8_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94360"/>
            <a:ext cx="5029200" cy="96012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ЗАКЛЮЧЕНИЕ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3200" b="0" i="0">
                <a:solidFill>
                  <a:srgbClr val="1C1C1F"/>
                </a:solidFill>
                <a:latin typeface="Georgia"/>
              </a:rPr>
              <a:t>САМОАНАЛИЗА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27632"/>
            <a:ext cx="5303520" cy="36576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400" b="0" i="0">
                <a:solidFill>
                  <a:srgbClr val="4F4E52"/>
                </a:solidFill>
                <a:latin typeface="Arial Narrow"/>
              </a:rPr>
              <a:t>Финальный блок должен быть коротким, конкретным и профессионально честным.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2743200"/>
            <a:ext cx="3154680" cy="24688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1051560" y="2999232"/>
            <a:ext cx="475488" cy="475488"/>
          </a:xfrm>
          <a:prstGeom prst="ellipse">
            <a:avLst/>
          </a:prstGeom>
          <a:solidFill>
            <a:srgbClr val="F6BE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51560" y="3054096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>
                <a:solidFill>
                  <a:srgbClr val="1C1C1F"/>
                </a:solidFill>
                <a:latin typeface="Arial Narrow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5016" y="3090672"/>
            <a:ext cx="2606040" cy="320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Краткий</a:t>
            </a:r>
            <a:r>
              <a:rPr sz="1800"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вывод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568" y="3721843"/>
            <a:ext cx="2560320" cy="1179105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об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успешности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проведенного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урока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достижении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запланированной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цели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90288" y="2743200"/>
            <a:ext cx="3154680" cy="24688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4818888" y="2999232"/>
            <a:ext cx="475488" cy="475488"/>
          </a:xfrm>
          <a:prstGeom prst="ellipse">
            <a:avLst/>
          </a:prstGeom>
          <a:solidFill>
            <a:srgbClr val="C1D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818888" y="3054096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>
                <a:solidFill>
                  <a:srgbClr val="1C1C1F"/>
                </a:solidFill>
                <a:latin typeface="Arial Narrow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7528" y="3076956"/>
            <a:ext cx="2606040" cy="320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Самооценка</a:t>
            </a:r>
            <a:r>
              <a:rPr sz="1800"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действий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7468" y="3703320"/>
            <a:ext cx="2560320" cy="888256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что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удалось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особенно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хорошо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с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методической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точки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зрения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57616" y="2743200"/>
            <a:ext cx="3154680" cy="2468880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Oval 15"/>
          <p:cNvSpPr/>
          <p:nvPr/>
        </p:nvSpPr>
        <p:spPr>
          <a:xfrm>
            <a:off x="8586216" y="2999232"/>
            <a:ext cx="475488" cy="475488"/>
          </a:xfrm>
          <a:prstGeom prst="ellipse">
            <a:avLst/>
          </a:prstGeom>
          <a:solidFill>
            <a:srgbClr val="D7C9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586216" y="3054096"/>
            <a:ext cx="475488" cy="402336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sz="1100" b="1" i="0">
                <a:solidFill>
                  <a:srgbClr val="1C1C1F"/>
                </a:solidFill>
                <a:latin typeface="Arial Narrow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4856" y="3076956"/>
            <a:ext cx="2606040" cy="320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Направления</a:t>
            </a:r>
            <a:r>
              <a:rPr sz="1800"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sz="1800" b="1" i="0" dirty="0" err="1">
                <a:solidFill>
                  <a:srgbClr val="1C1C1F"/>
                </a:solidFill>
                <a:latin typeface="Arial Narrow"/>
              </a:rPr>
              <a:t>роста</a:t>
            </a:r>
            <a:endParaRPr sz="1800"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4796" y="3703320"/>
            <a:ext cx="2560320" cy="1200329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0" i="0" dirty="0" err="1">
                <a:solidFill>
                  <a:srgbClr val="4F4E52"/>
                </a:solidFill>
                <a:latin typeface="Arial Narrow"/>
              </a:rPr>
              <a:t>что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можно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совершенствовать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в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дальнейшей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педагогической</a:t>
            </a:r>
            <a:r>
              <a:rPr b="0" i="0" dirty="0">
                <a:solidFill>
                  <a:srgbClr val="4F4E52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4F4E52"/>
                </a:solidFill>
                <a:latin typeface="Arial Narrow"/>
              </a:rPr>
              <a:t>практике</a:t>
            </a:r>
            <a:endParaRPr b="0" i="0" dirty="0">
              <a:solidFill>
                <a:srgbClr val="4F4E52"/>
              </a:solidFill>
              <a:latin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09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368" y="566928"/>
            <a:ext cx="4663440" cy="146304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КЛЮЧЕВЫЕ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АКЦЕНТЫ</a:t>
            </a:r>
          </a:p>
          <a:p>
            <a:pPr algn="l">
              <a:lnSpc>
                <a:spcPct val="88000"/>
              </a:lnSpc>
              <a:spcAft>
                <a:spcPts val="200"/>
              </a:spcAft>
            </a:pPr>
            <a:r>
              <a:rPr sz="2900" b="0" i="0">
                <a:solidFill>
                  <a:srgbClr val="1C1C1F"/>
                </a:solidFill>
                <a:latin typeface="Georgia"/>
              </a:rPr>
              <a:t>ЭКСПЕРТНОЙ ОЦЕНКИ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2148840"/>
            <a:ext cx="3706463" cy="861822"/>
          </a:xfrm>
          <a:prstGeom prst="roundRect">
            <a:avLst/>
          </a:prstGeom>
          <a:solidFill>
            <a:srgbClr val="D7C9F5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40664" y="2440412"/>
            <a:ext cx="3596735" cy="30610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Что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оценивается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0551" y="2148840"/>
            <a:ext cx="7092600" cy="861822"/>
          </a:xfrm>
          <a:prstGeom prst="roundRect">
            <a:avLst/>
          </a:prstGeom>
          <a:solidFill>
            <a:srgbClr val="C1DCF0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465415" y="2440412"/>
            <a:ext cx="6982872" cy="30610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5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Признаки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высокого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уровня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028950"/>
            <a:ext cx="3706463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58952" y="3337348"/>
            <a:ext cx="3578447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Обоснованность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0551" y="3028950"/>
            <a:ext cx="7092600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483703" y="3337124"/>
            <a:ext cx="6964584" cy="30033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2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Каждый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методический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прием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имеет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аргументацию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почему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выбран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именно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он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3909060"/>
            <a:ext cx="3706463" cy="86182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58952" y="4217458"/>
            <a:ext cx="3578447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Рефлексивность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0551" y="3909060"/>
            <a:ext cx="7092600" cy="861822"/>
          </a:xfrm>
          <a:prstGeom prst="roundRect">
            <a:avLst/>
          </a:prstGeom>
          <a:solidFill>
            <a:srgbClr val="FAF6F8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483703" y="4217233"/>
            <a:ext cx="6964584" cy="30033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2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Педагог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демонстрирует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способность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видеть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успехи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и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зоны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роста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" y="4789170"/>
            <a:ext cx="3706463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58952" y="5097568"/>
            <a:ext cx="3578447" cy="299890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ctr">
              <a:lnSpc>
                <a:spcPct val="102000"/>
              </a:lnSpc>
              <a:spcAft>
                <a:spcPts val="200"/>
              </a:spcAft>
            </a:pPr>
            <a:r>
              <a:rPr b="1" i="0" dirty="0" err="1">
                <a:solidFill>
                  <a:srgbClr val="1C1C1F"/>
                </a:solidFill>
                <a:latin typeface="Arial Narrow"/>
              </a:rPr>
              <a:t>Ориентация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на</a:t>
            </a:r>
            <a:r>
              <a:rPr b="1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1" i="0" dirty="0" err="1">
                <a:solidFill>
                  <a:srgbClr val="1C1C1F"/>
                </a:solidFill>
                <a:latin typeface="Arial Narrow"/>
              </a:rPr>
              <a:t>результат</a:t>
            </a:r>
            <a:endParaRPr b="1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0551" y="4789170"/>
            <a:ext cx="7092600" cy="861822"/>
          </a:xfrm>
          <a:prstGeom prst="roundRect">
            <a:avLst/>
          </a:prstGeom>
          <a:solidFill>
            <a:srgbClr val="FFFFFF"/>
          </a:solidFill>
          <a:ln>
            <a:solidFill>
              <a:srgbClr val="DED7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483703" y="5097343"/>
            <a:ext cx="6964584" cy="300339"/>
          </a:xfrm>
          <a:prstGeom prst="rect">
            <a:avLst/>
          </a:prstGeom>
          <a:noFill/>
        </p:spPr>
        <p:txBody>
          <a:bodyPr wrap="square" lIns="27432" tIns="18288" rIns="27432" bIns="18288" anchor="ctr">
            <a:spAutoFit/>
          </a:bodyPr>
          <a:lstStyle/>
          <a:p>
            <a:pPr algn="l">
              <a:lnSpc>
                <a:spcPct val="102000"/>
              </a:lnSpc>
              <a:spcAft>
                <a:spcPts val="200"/>
              </a:spcAft>
            </a:pPr>
            <a:r>
              <a:rPr b="0" i="0" dirty="0" err="1">
                <a:solidFill>
                  <a:srgbClr val="1C1C1F"/>
                </a:solidFill>
                <a:latin typeface="Arial Narrow"/>
              </a:rPr>
              <a:t>Акцент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на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том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чему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научились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студенты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, а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не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только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на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действиях</a:t>
            </a:r>
            <a:r>
              <a:rPr b="0" i="0" dirty="0">
                <a:solidFill>
                  <a:srgbClr val="1C1C1F"/>
                </a:solidFill>
                <a:latin typeface="Arial Narrow"/>
              </a:rPr>
              <a:t> </a:t>
            </a:r>
            <a:r>
              <a:rPr b="0" i="0" dirty="0" err="1">
                <a:solidFill>
                  <a:srgbClr val="1C1C1F"/>
                </a:solidFill>
                <a:latin typeface="Arial Narrow"/>
              </a:rPr>
              <a:t>педагога</a:t>
            </a:r>
            <a:endParaRPr b="0" i="0" dirty="0">
              <a:solidFill>
                <a:srgbClr val="1C1C1F"/>
              </a:solidFill>
              <a:latin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928" y="6446520"/>
            <a:ext cx="3657600" cy="201168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sz="850" b="0" i="0">
                <a:solidFill>
                  <a:srgbClr val="69686C"/>
                </a:solidFill>
                <a:latin typeface="Arial Narrow"/>
              </a:rPr>
              <a:t>МАСТЕР ГОДА • самоанализ открытого урока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01400" y="6400800"/>
            <a:ext cx="411480" cy="228600"/>
          </a:xfrm>
          <a:prstGeom prst="rect">
            <a:avLst/>
          </a:prstGeom>
          <a:noFill/>
        </p:spPr>
        <p:txBody>
          <a:bodyPr wrap="square" lIns="27432" tIns="18288" rIns="27432" bIns="18288" anchor="t">
            <a:spAutoFit/>
          </a:bodyPr>
          <a:lstStyle/>
          <a:p>
            <a:pPr algn="r">
              <a:lnSpc>
                <a:spcPct val="105000"/>
              </a:lnSpc>
              <a:spcAft>
                <a:spcPts val="200"/>
              </a:spcAft>
            </a:pPr>
            <a:r>
              <a:rPr sz="950" b="0" i="0">
                <a:solidFill>
                  <a:srgbClr val="69686C"/>
                </a:solidFill>
                <a:latin typeface="Arial Narrow"/>
              </a:rPr>
              <a:t>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1129</Words>
  <Application>Microsoft Office PowerPoint</Application>
  <PresentationFormat>Широкоэкранный</PresentationFormat>
  <Paragraphs>293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Anonymous Pro</vt:lpstr>
      <vt:lpstr>Arial</vt:lpstr>
      <vt:lpstr>Arial Narrow</vt:lpstr>
      <vt:lpstr>Calibri</vt:lpstr>
      <vt:lpstr>Georgia</vt:lpstr>
      <vt:lpstr>Matura MT Script Capitals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Софья</dc:creator>
  <cp:keywords/>
  <dc:description>generated using python-pptx</dc:description>
  <cp:lastModifiedBy>Герчак Марина Сергеевна</cp:lastModifiedBy>
  <cp:revision>31</cp:revision>
  <dcterms:created xsi:type="dcterms:W3CDTF">2013-01-27T09:14:16Z</dcterms:created>
  <dcterms:modified xsi:type="dcterms:W3CDTF">2026-05-14T08:37:02Z</dcterms:modified>
  <cp:category/>
</cp:coreProperties>
</file>